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9" r:id="rId4"/>
    <p:sldId id="259" r:id="rId5"/>
    <p:sldId id="273" r:id="rId6"/>
    <p:sldId id="274" r:id="rId7"/>
    <p:sldId id="275" r:id="rId8"/>
    <p:sldId id="261" r:id="rId9"/>
    <p:sldId id="260" r:id="rId10"/>
    <p:sldId id="262" r:id="rId11"/>
    <p:sldId id="266" r:id="rId12"/>
    <p:sldId id="267" r:id="rId13"/>
    <p:sldId id="263" r:id="rId14"/>
    <p:sldId id="268" r:id="rId15"/>
    <p:sldId id="265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80E1A22-6D43-44E5-A7AB-0AB38F026A72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EE20BF0-9561-4C00-A369-6B14E19ABA2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6480048" cy="23012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Дружина</a:t>
            </a:r>
            <a:br>
              <a:rPr lang="ru-RU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«Спектр»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996952"/>
            <a:ext cx="7596336" cy="273630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МБОУ «Надеждинская основная общеобразовательная школа </a:t>
            </a:r>
          </a:p>
          <a:p>
            <a:pPr algn="ctr"/>
            <a:r>
              <a:rPr lang="ru-RU" dirty="0"/>
              <a:t>имени полного кавалера орденов Славы </a:t>
            </a:r>
            <a:r>
              <a:rPr lang="ru-RU" dirty="0" err="1"/>
              <a:t>В.Р.Платонова</a:t>
            </a:r>
            <a:r>
              <a:rPr lang="ru-RU" dirty="0"/>
              <a:t> Кайбицкого муниципального района РТ</a:t>
            </a:r>
            <a:r>
              <a:rPr lang="ru-RU" dirty="0" smtClean="0"/>
              <a:t>»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ru-RU" dirty="0" smtClean="0"/>
              <a:t>Педагог-организатор</a:t>
            </a:r>
          </a:p>
          <a:p>
            <a:pPr algn="ctr"/>
            <a:r>
              <a:rPr lang="ru-RU" dirty="0" smtClean="0"/>
              <a:t>Калеева Татьяна Владимировна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34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00808"/>
            <a:ext cx="6480048" cy="230124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 неба милостей не жди, </a:t>
            </a:r>
            <a:b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жизнь для правды не щади!»</a:t>
            </a:r>
            <a:r>
              <a:rPr lang="ru-RU" sz="4400" dirty="0">
                <a:effectLst/>
              </a:rPr>
              <a:t/>
            </a:r>
            <a:br>
              <a:rPr lang="ru-RU" sz="4400" dirty="0">
                <a:effectLst/>
              </a:rPr>
            </a:b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88640"/>
            <a:ext cx="5256584" cy="144016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 девиз: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1099" y="3140968"/>
            <a:ext cx="4072136" cy="35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14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7056784" cy="230425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Эмблема 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Дружины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«Спектр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sz="3600" dirty="0">
                <a:effectLst/>
              </a:rPr>
              <a:t/>
            </a:r>
            <a:br>
              <a:rPr lang="ru-RU" sz="3600" dirty="0">
                <a:effectLst/>
              </a:rPr>
            </a:b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2276872"/>
            <a:ext cx="4248472" cy="42484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9732" y="2708920"/>
            <a:ext cx="3024336" cy="319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5557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организации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1368807"/>
              </p:ext>
            </p:extLst>
          </p:nvPr>
        </p:nvGraphicFramePr>
        <p:xfrm>
          <a:off x="467545" y="1740298"/>
          <a:ext cx="8136903" cy="4911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1"/>
                <a:gridCol w="1368152"/>
                <a:gridCol w="1060724"/>
                <a:gridCol w="1989918"/>
                <a:gridCol w="1989918"/>
              </a:tblGrid>
              <a:tr h="5355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Организации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Отряды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Класс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учащихся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Командиры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</a:tr>
              <a:tr h="64268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</a:rPr>
                        <a:t>Следопыты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«Знайки»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Кузьмина</a:t>
                      </a:r>
                      <a:r>
                        <a:rPr lang="ru-RU" sz="1600" baseline="0" dirty="0" smtClean="0">
                          <a:effectLst/>
                        </a:rPr>
                        <a:t> Евгения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</a:tr>
              <a:tr h="642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«Солнышко»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Гусева</a:t>
                      </a:r>
                      <a:r>
                        <a:rPr lang="ru-RU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Карина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</a:tr>
              <a:tr h="642687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effectLst/>
                        </a:rPr>
                        <a:t>Наследники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«Весёлые</a:t>
                      </a:r>
                      <a:r>
                        <a:rPr lang="ru-RU" sz="1600" baseline="0" dirty="0" smtClean="0">
                          <a:effectLst/>
                        </a:rPr>
                        <a:t> ребята»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5-6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Кузнецов Дмитрий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</a:tr>
              <a:tr h="642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«Лучики»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Корнилова</a:t>
                      </a:r>
                      <a:r>
                        <a:rPr lang="ru-RU" sz="1600" baseline="0" dirty="0" smtClean="0">
                          <a:effectLst/>
                        </a:rPr>
                        <a:t> Анастасия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</a:tr>
              <a:tr h="964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«Дружба»</a:t>
                      </a:r>
                      <a:endParaRPr lang="ru-RU" sz="1800" i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8-9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smtClean="0">
                          <a:effectLst/>
                        </a:rPr>
                        <a:t>Мухина</a:t>
                      </a:r>
                      <a:r>
                        <a:rPr lang="ru-RU" sz="1600" baseline="0" smtClean="0">
                          <a:effectLst/>
                        </a:rPr>
                        <a:t> Диана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</a:tr>
              <a:tr h="642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95" marR="4709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38121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800" b="1" dirty="0">
                <a:solidFill>
                  <a:schemeClr val="accent5"/>
                </a:solidFill>
              </a:rPr>
              <a:t>Основные направления деятельности</a:t>
            </a:r>
            <a:r>
              <a:rPr lang="ru-RU" altLang="ru-RU" sz="4800" b="1" dirty="0">
                <a:solidFill>
                  <a:srgbClr val="CC0000"/>
                </a:solidFill>
              </a:rPr>
              <a:t/>
            </a:r>
            <a:br>
              <a:rPr lang="ru-RU" altLang="ru-RU" sz="4800" b="1" dirty="0">
                <a:solidFill>
                  <a:srgbClr val="CC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4201" y="1423710"/>
            <a:ext cx="6768752" cy="1972816"/>
          </a:xfrm>
        </p:spPr>
        <p:txBody>
          <a:bodyPr>
            <a:normAutofit lnSpcReduction="10000"/>
          </a:bodyPr>
          <a:lstStyle/>
          <a:p>
            <a:pPr marL="36576" indent="0">
              <a:buNone/>
            </a:pPr>
            <a:r>
              <a:rPr lang="ru-RU" dirty="0" smtClean="0">
                <a:solidFill>
                  <a:schemeClr val="accent5"/>
                </a:solidFill>
              </a:rPr>
              <a:t>«Мир»</a:t>
            </a:r>
          </a:p>
          <a:p>
            <a:pPr marL="36576" indent="0">
              <a:buNone/>
            </a:pPr>
            <a:r>
              <a:rPr lang="ru-RU" altLang="ru-RU" sz="2000" i="1" dirty="0"/>
              <a:t>В</a:t>
            </a:r>
            <a:r>
              <a:rPr lang="ru-RU" altLang="ru-RU" sz="2000" i="1" dirty="0" smtClean="0"/>
              <a:t>оспитание </a:t>
            </a:r>
            <a:r>
              <a:rPr lang="ru-RU" altLang="ru-RU" sz="2000" i="1" dirty="0"/>
              <a:t>у школьников эмоционально- </a:t>
            </a:r>
            <a:r>
              <a:rPr lang="ru-RU" altLang="ru-RU" sz="2000" i="1" dirty="0" smtClean="0"/>
              <a:t>нравственного </a:t>
            </a:r>
            <a:r>
              <a:rPr lang="ru-RU" altLang="ru-RU" sz="2000" i="1" dirty="0"/>
              <a:t>отношения к окружающей </a:t>
            </a:r>
            <a:r>
              <a:rPr lang="ru-RU" altLang="ru-RU" sz="2000" i="1" dirty="0" smtClean="0"/>
              <a:t>среде</a:t>
            </a:r>
            <a:r>
              <a:rPr lang="ru-RU" altLang="ru-RU" sz="2000" i="1" dirty="0"/>
              <a:t>, соблюдать неразрывную </a:t>
            </a:r>
            <a:r>
              <a:rPr lang="ru-RU" altLang="ru-RU" sz="2000" i="1" dirty="0" smtClean="0"/>
              <a:t>связь человека </a:t>
            </a:r>
            <a:r>
              <a:rPr lang="ru-RU" altLang="ru-RU" sz="2000" i="1" dirty="0"/>
              <a:t>и </a:t>
            </a:r>
            <a:r>
              <a:rPr lang="ru-RU" altLang="ru-RU" sz="2000" i="1" dirty="0" smtClean="0"/>
              <a:t>природы (беседы</a:t>
            </a:r>
            <a:r>
              <a:rPr lang="ru-RU" altLang="ru-RU" sz="2000" i="1" dirty="0"/>
              <a:t>, экскурсии, встречи, дискуссии, </a:t>
            </a:r>
            <a:r>
              <a:rPr lang="ru-RU" altLang="ru-RU" sz="2000" i="1" dirty="0" smtClean="0"/>
              <a:t>показ видеофильмов</a:t>
            </a:r>
            <a:r>
              <a:rPr lang="ru-RU" altLang="ru-RU" sz="2000" i="1" dirty="0"/>
              <a:t>, тематические праздники)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84" y="1560609"/>
            <a:ext cx="1368152" cy="17044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35380" y="3429000"/>
            <a:ext cx="853059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3000" dirty="0" smtClean="0">
                <a:solidFill>
                  <a:schemeClr val="accent5"/>
                </a:solidFill>
              </a:rPr>
              <a:t>«Гармония»</a:t>
            </a:r>
          </a:p>
          <a:p>
            <a:pPr>
              <a:spcBef>
                <a:spcPct val="0"/>
              </a:spcBef>
            </a:pPr>
            <a:r>
              <a:rPr lang="ru-RU" altLang="ru-RU" sz="2000" i="1" dirty="0"/>
              <a:t>С</a:t>
            </a:r>
            <a:r>
              <a:rPr lang="ru-RU" altLang="ru-RU" sz="2000" i="1" dirty="0" smtClean="0"/>
              <a:t>оздание условий для развивающего досуга, организация зрелищных мероприятий, создание клубов интеллектуального и творческого потенциала подрастающей личности (конкурсы, дискотеки, посещение театров, праздники, художественная самодеятельность),  способствовать укреплению физического  здоровья, создание условий для полного  самовыражения и реализации творческого потенциала подрастающей личности (спортивные секции, праздники, соревнования,  Дни здоровья)</a:t>
            </a:r>
            <a:endParaRPr lang="ru-RU" altLang="ru-RU" sz="2000" i="1" dirty="0"/>
          </a:p>
        </p:txBody>
      </p:sp>
    </p:spTree>
    <p:extLst>
      <p:ext uri="{BB962C8B-B14F-4D97-AF65-F5344CB8AC3E}">
        <p14:creationId xmlns:p14="http://schemas.microsoft.com/office/powerpoint/2010/main" xmlns="" val="335111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554329"/>
            <a:ext cx="5472608" cy="3096344"/>
          </a:xfrm>
        </p:spPr>
        <p:txBody>
          <a:bodyPr>
            <a:normAutofit lnSpcReduction="10000"/>
          </a:bodyPr>
          <a:lstStyle/>
          <a:p>
            <a:pPr marL="36576" indent="0" algn="ctr">
              <a:buNone/>
            </a:pPr>
            <a:r>
              <a:rPr lang="ru-RU" sz="3200" dirty="0" smtClean="0">
                <a:solidFill>
                  <a:schemeClr val="accent5"/>
                </a:solidFill>
              </a:rPr>
              <a:t>«Забота»</a:t>
            </a:r>
          </a:p>
          <a:p>
            <a:pPr marL="36576" indent="0">
              <a:buNone/>
            </a:pPr>
            <a:r>
              <a:rPr lang="ru-RU" altLang="ru-RU" sz="2200" i="1" dirty="0"/>
              <a:t>Р</a:t>
            </a:r>
            <a:r>
              <a:rPr lang="ru-RU" altLang="ru-RU" sz="2200" i="1" dirty="0" smtClean="0"/>
              <a:t>азвитие </a:t>
            </a:r>
            <a:r>
              <a:rPr lang="ru-RU" altLang="ru-RU" sz="2200" i="1" dirty="0"/>
              <a:t>детской и юношеской инициативы по </a:t>
            </a:r>
            <a:r>
              <a:rPr lang="ru-RU" altLang="ru-RU" sz="2200" i="1" dirty="0" smtClean="0"/>
              <a:t>оказанию </a:t>
            </a:r>
            <a:r>
              <a:rPr lang="ru-RU" altLang="ru-RU" sz="2200" i="1" dirty="0"/>
              <a:t>помощи больным ровесникам и их </a:t>
            </a:r>
            <a:r>
              <a:rPr lang="ru-RU" altLang="ru-RU" sz="2200" i="1" dirty="0" smtClean="0"/>
              <a:t>семьям, оказание </a:t>
            </a:r>
            <a:r>
              <a:rPr lang="ru-RU" altLang="ru-RU" sz="2200" i="1" dirty="0"/>
              <a:t>помощи </a:t>
            </a:r>
            <a:r>
              <a:rPr lang="ru-RU" altLang="ru-RU" sz="2200" i="1" dirty="0" smtClean="0"/>
              <a:t>сиротам, престарелым  и </a:t>
            </a:r>
            <a:r>
              <a:rPr lang="ru-RU" altLang="ru-RU" sz="2200" i="1" dirty="0"/>
              <a:t>пожилым </a:t>
            </a:r>
            <a:endParaRPr lang="ru-RU" altLang="ru-RU" sz="2200" i="1" dirty="0" smtClean="0"/>
          </a:p>
          <a:p>
            <a:pPr marL="36576" indent="0">
              <a:buNone/>
            </a:pPr>
            <a:r>
              <a:rPr lang="ru-RU" altLang="ru-RU" sz="2200" i="1" dirty="0" smtClean="0"/>
              <a:t>людям</a:t>
            </a:r>
            <a:r>
              <a:rPr lang="ru-RU" altLang="ru-RU" sz="2200" i="1" dirty="0"/>
              <a:t>, </a:t>
            </a:r>
            <a:r>
              <a:rPr lang="ru-RU" altLang="ru-RU" sz="2200" i="1" dirty="0" smtClean="0"/>
              <a:t>шефская </a:t>
            </a:r>
            <a:r>
              <a:rPr lang="ru-RU" altLang="ru-RU" sz="2200" i="1" dirty="0"/>
              <a:t>помощь младшим </a:t>
            </a:r>
            <a:r>
              <a:rPr lang="ru-RU" altLang="ru-RU" sz="2200" i="1" dirty="0" smtClean="0"/>
              <a:t>классам (акции</a:t>
            </a:r>
            <a:r>
              <a:rPr lang="ru-RU" altLang="ru-RU" sz="2200" i="1" dirty="0"/>
              <a:t>, операции, сбор посылок)</a:t>
            </a:r>
          </a:p>
          <a:p>
            <a:pPr marL="36576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077072"/>
            <a:ext cx="73448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3000" dirty="0" smtClean="0">
                <a:solidFill>
                  <a:schemeClr val="accent5"/>
                </a:solidFill>
              </a:rPr>
              <a:t>«Специальности»</a:t>
            </a:r>
            <a:endParaRPr lang="ru-RU" altLang="ru-RU" sz="3000" dirty="0">
              <a:solidFill>
                <a:schemeClr val="accent5"/>
              </a:solidFill>
            </a:endParaRPr>
          </a:p>
          <a:p>
            <a:pPr algn="ctr">
              <a:spcBef>
                <a:spcPct val="0"/>
              </a:spcBef>
            </a:pPr>
            <a:r>
              <a:rPr lang="ru-RU" altLang="ru-RU" sz="2000" i="1" dirty="0" smtClean="0"/>
              <a:t>Овладение на сборах пионерскими специальностями, </a:t>
            </a:r>
          </a:p>
          <a:p>
            <a:pPr algn="ctr">
              <a:spcBef>
                <a:spcPct val="0"/>
              </a:spcBef>
            </a:pPr>
            <a:r>
              <a:rPr lang="ru-RU" altLang="ru-RU" sz="2000" i="1" dirty="0" smtClean="0"/>
              <a:t>нужными в походе и в быту</a:t>
            </a:r>
            <a:endParaRPr lang="ru-RU" altLang="ru-RU" sz="2000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13" t="14676" r="26991" b="2639"/>
          <a:stretch/>
        </p:blipFill>
        <p:spPr>
          <a:xfrm>
            <a:off x="391313" y="692696"/>
            <a:ext cx="222254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611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7056784" cy="2700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ct val="0"/>
              </a:spcBef>
            </a:pPr>
            <a:r>
              <a:rPr lang="ru-RU" altLang="ru-RU" sz="3000" dirty="0" smtClean="0">
                <a:solidFill>
                  <a:schemeClr val="accent5"/>
                </a:solidFill>
              </a:rPr>
              <a:t>«Труд»</a:t>
            </a:r>
            <a:endParaRPr lang="ru-RU" altLang="ru-RU" sz="3000" dirty="0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ru-RU" altLang="ru-RU" sz="2000" i="1" dirty="0" smtClean="0"/>
              <a:t>Расширение кругозора учащихся за счет  организации дополнительных мероприятий вне класса, школы; формирование основ культуры подростка как субъекта учения и познания (конкурсы, встречи, дискуссии, лекции, турниры,</a:t>
            </a:r>
          </a:p>
          <a:p>
            <a:pPr>
              <a:spcBef>
                <a:spcPct val="0"/>
              </a:spcBef>
            </a:pPr>
            <a:r>
              <a:rPr lang="ru-RU" altLang="ru-RU" sz="2000" i="1" dirty="0" smtClean="0"/>
              <a:t>олимпиады)</a:t>
            </a:r>
            <a:endParaRPr lang="ru-RU" altLang="ru-RU" sz="2000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0382" y="2276872"/>
            <a:ext cx="2587185" cy="28083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544" y="3091727"/>
            <a:ext cx="5076056" cy="3100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ct val="0"/>
              </a:spcBef>
            </a:pPr>
            <a:r>
              <a:rPr lang="ru-RU" altLang="ru-RU" sz="3000" i="1" dirty="0" smtClean="0">
                <a:solidFill>
                  <a:schemeClr val="accent5"/>
                </a:solidFill>
              </a:rPr>
              <a:t>«Школьный дозор»</a:t>
            </a:r>
            <a:endParaRPr lang="ru-RU" altLang="ru-RU" sz="3000" dirty="0" smtClean="0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ru-RU" altLang="ru-RU" sz="2000" i="1" dirty="0" smtClean="0"/>
              <a:t>профилактика негативных </a:t>
            </a: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ru-RU" altLang="ru-RU" sz="2000" i="1" dirty="0" smtClean="0"/>
              <a:t>проявлений среди несовершеннолетних, ДДТТ, пропаганда ЗОЖ (конкурсы, выпуск листовок, газет, оформление стендов,</a:t>
            </a: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ru-RU" altLang="ru-RU" sz="2000" i="1" dirty="0" smtClean="0"/>
              <a:t>изготовление наглядной агитации, выставки рисунков)</a:t>
            </a:r>
            <a:endParaRPr lang="ru-RU" altLang="ru-RU" sz="2000" i="1" dirty="0"/>
          </a:p>
        </p:txBody>
      </p:sp>
    </p:spTree>
    <p:extLst>
      <p:ext uri="{BB962C8B-B14F-4D97-AF65-F5344CB8AC3E}">
        <p14:creationId xmlns:p14="http://schemas.microsoft.com/office/powerpoint/2010/main" xmlns="" val="411974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Совет дружины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997152"/>
          </a:xfrm>
        </p:spPr>
        <p:txBody>
          <a:bodyPr>
            <a:normAutofit fontScale="70000" lnSpcReduction="20000"/>
          </a:bodyPr>
          <a:lstStyle/>
          <a:p>
            <a:pPr marL="36576" indent="0">
              <a:buNone/>
            </a:pPr>
            <a:r>
              <a:rPr lang="ru-RU" altLang="ru-RU" sz="3200" b="1" dirty="0" smtClean="0">
                <a:solidFill>
                  <a:srgbClr val="92D050"/>
                </a:solidFill>
              </a:rPr>
              <a:t>   Основная </a:t>
            </a:r>
            <a:r>
              <a:rPr lang="ru-RU" altLang="ru-RU" sz="3200" b="1" dirty="0">
                <a:solidFill>
                  <a:srgbClr val="92D050"/>
                </a:solidFill>
              </a:rPr>
              <a:t>цель создания Совета дружины</a:t>
            </a:r>
            <a:r>
              <a:rPr lang="ru-RU" altLang="ru-RU" sz="3200" b="1" dirty="0">
                <a:solidFill>
                  <a:srgbClr val="92D050"/>
                </a:solidFill>
                <a:latin typeface="Comic Sans MS" pitchFamily="66" charset="0"/>
              </a:rPr>
              <a:t> - </a:t>
            </a:r>
            <a:r>
              <a:rPr lang="ru-RU" altLang="ru-RU" sz="3200" dirty="0">
                <a:latin typeface="Comic Sans MS" pitchFamily="66" charset="0"/>
              </a:rPr>
              <a:t>привлечение учащихся школы к сотворчеству, к сотрудничеству с педагогическим коллективом, развитие самоуправленческих начал</a:t>
            </a:r>
            <a:r>
              <a:rPr lang="ru-RU" altLang="ru-RU" sz="3200" dirty="0" smtClean="0">
                <a:latin typeface="Comic Sans MS" pitchFamily="66" charset="0"/>
              </a:rPr>
              <a:t>.</a:t>
            </a:r>
          </a:p>
          <a:p>
            <a:endParaRPr lang="ru-RU" altLang="ru-RU" sz="3200" dirty="0" smtClean="0">
              <a:latin typeface="Comic Sans MS" pitchFamily="66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solidFill>
                  <a:srgbClr val="92D050"/>
                </a:solidFill>
              </a:rPr>
              <a:t>Состав Совета</a:t>
            </a:r>
            <a:r>
              <a:rPr lang="ru-RU" altLang="ru-RU" sz="3200" b="1" dirty="0"/>
              <a:t>: </a:t>
            </a:r>
            <a:r>
              <a:rPr lang="ru-RU" altLang="ru-RU" sz="3200" dirty="0">
                <a:latin typeface="Comic Sans MS" pitchFamily="66" charset="0"/>
              </a:rPr>
              <a:t>учащиеся из числа самых активных,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dirty="0">
                <a:latin typeface="Comic Sans MS" pitchFamily="66" charset="0"/>
              </a:rPr>
              <a:t> избранные на дружинном сборе</a:t>
            </a:r>
            <a:r>
              <a:rPr lang="ru-RU" altLang="ru-RU" sz="3200" dirty="0" smtClean="0">
                <a:latin typeface="Comic Sans MS" pitchFamily="66" charset="0"/>
              </a:rPr>
              <a:t>.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ru-RU" altLang="ru-RU" sz="3200" dirty="0">
              <a:latin typeface="Comic Sans MS" pitchFamily="66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solidFill>
                  <a:srgbClr val="92D050"/>
                </a:solidFill>
              </a:rPr>
              <a:t>Совет дружины</a:t>
            </a:r>
            <a:r>
              <a:rPr lang="ru-RU" altLang="ru-RU" sz="3200" b="1" dirty="0" smtClean="0">
                <a:solidFill>
                  <a:srgbClr val="92D050"/>
                </a:solidFill>
              </a:rPr>
              <a:t>:</a:t>
            </a:r>
            <a:endParaRPr lang="ru-RU" altLang="ru-RU" sz="3200" dirty="0">
              <a:solidFill>
                <a:srgbClr val="92D050"/>
              </a:solidFill>
              <a:latin typeface="Comic Sans MS" pitchFamily="66" charset="0"/>
            </a:endParaRPr>
          </a:p>
          <a:p>
            <a:pPr marL="36576" indent="0">
              <a:spcBef>
                <a:spcPct val="0"/>
              </a:spcBef>
              <a:buClr>
                <a:srgbClr val="0000CC"/>
              </a:buClr>
              <a:buSzTx/>
              <a:buNone/>
            </a:pPr>
            <a:r>
              <a:rPr lang="ru-RU" altLang="ru-RU" sz="3200" dirty="0"/>
              <a:t> </a:t>
            </a:r>
            <a:r>
              <a:rPr lang="ru-RU" altLang="ru-RU" sz="3200" dirty="0" smtClean="0"/>
              <a:t>- </a:t>
            </a:r>
            <a:r>
              <a:rPr lang="ru-RU" altLang="ru-RU" sz="3200" dirty="0" smtClean="0">
                <a:latin typeface="Comic Sans MS" pitchFamily="66" charset="0"/>
              </a:rPr>
              <a:t>составляет </a:t>
            </a:r>
            <a:r>
              <a:rPr lang="ru-RU" altLang="ru-RU" sz="3200" dirty="0">
                <a:latin typeface="Comic Sans MS" pitchFamily="66" charset="0"/>
              </a:rPr>
              <a:t>план работы Совета на учебный год</a:t>
            </a:r>
          </a:p>
          <a:p>
            <a:pPr marL="36576" indent="0">
              <a:spcBef>
                <a:spcPct val="0"/>
              </a:spcBef>
              <a:buClr>
                <a:srgbClr val="0000CC"/>
              </a:buClr>
              <a:buSzTx/>
              <a:buNone/>
            </a:pPr>
            <a:r>
              <a:rPr lang="ru-RU" altLang="ru-RU" sz="3200" dirty="0" smtClean="0">
                <a:latin typeface="Comic Sans MS" pitchFamily="66" charset="0"/>
              </a:rPr>
              <a:t> - заслушивает </a:t>
            </a:r>
            <a:r>
              <a:rPr lang="ru-RU" altLang="ru-RU" sz="3200" dirty="0">
                <a:latin typeface="Comic Sans MS" pitchFamily="66" charset="0"/>
              </a:rPr>
              <a:t>отчеты лидеров классов о проделанной работе</a:t>
            </a:r>
          </a:p>
          <a:p>
            <a:pPr marL="36576" indent="0">
              <a:spcBef>
                <a:spcPct val="0"/>
              </a:spcBef>
              <a:buClr>
                <a:srgbClr val="0000CC"/>
              </a:buClr>
              <a:buSzTx/>
              <a:buNone/>
            </a:pPr>
            <a:r>
              <a:rPr lang="ru-RU" altLang="ru-RU" sz="3200" dirty="0" smtClean="0">
                <a:latin typeface="Comic Sans MS" pitchFamily="66" charset="0"/>
              </a:rPr>
              <a:t> - </a:t>
            </a:r>
            <a:r>
              <a:rPr lang="ru-RU" altLang="ru-RU" sz="3200" dirty="0">
                <a:latin typeface="Comic Sans MS" pitchFamily="66" charset="0"/>
              </a:rPr>
              <a:t>осуществляет связь между классом и органами ученического </a:t>
            </a:r>
            <a:r>
              <a:rPr lang="ru-RU" altLang="ru-RU" sz="3200" dirty="0" smtClean="0">
                <a:latin typeface="Comic Sans MS" pitchFamily="66" charset="0"/>
              </a:rPr>
              <a:t>самоуправления</a:t>
            </a:r>
            <a:endParaRPr lang="ru-RU" altLang="ru-RU" sz="3200" dirty="0">
              <a:latin typeface="Comic Sans MS" pitchFamily="66" charset="0"/>
            </a:endParaRPr>
          </a:p>
          <a:p>
            <a:pPr marL="36576" indent="0">
              <a:spcBef>
                <a:spcPct val="0"/>
              </a:spcBef>
              <a:buClr>
                <a:srgbClr val="0000CC"/>
              </a:buClr>
              <a:buSzTx/>
              <a:buNone/>
            </a:pPr>
            <a:r>
              <a:rPr lang="ru-RU" altLang="ru-RU" sz="3200" dirty="0">
                <a:latin typeface="Comic Sans MS" pitchFamily="66" charset="0"/>
              </a:rPr>
              <a:t> </a:t>
            </a:r>
            <a:r>
              <a:rPr lang="ru-RU" altLang="ru-RU" sz="3200" dirty="0" smtClean="0">
                <a:latin typeface="Comic Sans MS" pitchFamily="66" charset="0"/>
              </a:rPr>
              <a:t>- организует </a:t>
            </a:r>
            <a:r>
              <a:rPr lang="ru-RU" altLang="ru-RU" sz="3200" dirty="0">
                <a:latin typeface="Comic Sans MS" pitchFamily="66" charset="0"/>
              </a:rPr>
              <a:t>дежурство по школе</a:t>
            </a:r>
          </a:p>
          <a:p>
            <a:pPr marL="36576" indent="0" algn="ctr">
              <a:spcBef>
                <a:spcPct val="0"/>
              </a:spcBef>
              <a:buClr>
                <a:srgbClr val="0000CC"/>
              </a:buClr>
              <a:buSzTx/>
              <a:buNone/>
            </a:pPr>
            <a:r>
              <a:rPr lang="ru-RU" altLang="ru-RU" sz="3200" dirty="0">
                <a:latin typeface="Comic Sans MS" pitchFamily="66" charset="0"/>
              </a:rPr>
              <a:t> </a:t>
            </a:r>
            <a:r>
              <a:rPr lang="ru-RU" altLang="ru-RU" sz="3200" dirty="0" smtClean="0">
                <a:latin typeface="Comic Sans MS" pitchFamily="66" charset="0"/>
              </a:rPr>
              <a:t>решения </a:t>
            </a:r>
            <a:r>
              <a:rPr lang="ru-RU" altLang="ru-RU" sz="3200" dirty="0">
                <a:latin typeface="Comic Sans MS" pitchFamily="66" charset="0"/>
              </a:rPr>
              <a:t>Совета обязательны для всех классных коллективов</a:t>
            </a:r>
          </a:p>
          <a:p>
            <a:endParaRPr lang="ru-RU" altLang="ru-RU" sz="3200" dirty="0">
              <a:latin typeface="Comic Sans MS" pitchFamily="66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8306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4794" y="764704"/>
            <a:ext cx="7467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92D050"/>
                </a:solidFill>
              </a:rPr>
              <a:t>Актив дружины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60848"/>
            <a:ext cx="7467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Председатель совета дружины – Платонова </a:t>
            </a:r>
            <a:r>
              <a:rPr lang="ru-RU" dirty="0" smtClean="0"/>
              <a:t>Виктория</a:t>
            </a:r>
            <a:endParaRPr lang="ru-RU" dirty="0"/>
          </a:p>
          <a:p>
            <a:r>
              <a:rPr lang="ru-RU" dirty="0" smtClean="0"/>
              <a:t>Гражданственность и патриотизм – Гусева </a:t>
            </a:r>
            <a:r>
              <a:rPr lang="ru-RU" dirty="0" err="1" smtClean="0"/>
              <a:t>Анисия</a:t>
            </a:r>
            <a:endParaRPr lang="ru-RU" dirty="0"/>
          </a:p>
          <a:p>
            <a:r>
              <a:rPr lang="ru-RU" dirty="0" smtClean="0"/>
              <a:t>Добровольчество и </a:t>
            </a:r>
            <a:r>
              <a:rPr lang="ru-RU" dirty="0" err="1" smtClean="0"/>
              <a:t>волонтерство</a:t>
            </a:r>
            <a:r>
              <a:rPr lang="ru-RU" dirty="0" smtClean="0"/>
              <a:t> – Мухина Диана, Бакунина Анастасия</a:t>
            </a:r>
            <a:endParaRPr lang="ru-RU" dirty="0"/>
          </a:p>
          <a:p>
            <a:r>
              <a:rPr lang="ru-RU" dirty="0" smtClean="0"/>
              <a:t>Интеллект и творчество – Савельева Ангелина, Корнилова Анастасия</a:t>
            </a:r>
            <a:endParaRPr lang="ru-RU" dirty="0"/>
          </a:p>
          <a:p>
            <a:r>
              <a:rPr lang="ru-RU" dirty="0" smtClean="0"/>
              <a:t>Экология и безопасность – Савельева Валерия</a:t>
            </a:r>
            <a:endParaRPr lang="ru-RU" dirty="0"/>
          </a:p>
          <a:p>
            <a:r>
              <a:rPr lang="ru-RU" dirty="0" smtClean="0"/>
              <a:t>Спорт и здоровый образ жизни – </a:t>
            </a:r>
            <a:r>
              <a:rPr lang="ru-RU" smtClean="0"/>
              <a:t>Кузнецов Дмитрий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5004"/>
            <a:ext cx="2622532" cy="22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6177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75243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92D050"/>
                </a:solidFill>
              </a:rPr>
              <a:t>Председатель совета дружины </a:t>
            </a:r>
            <a:r>
              <a:rPr lang="ru-RU" sz="4400" dirty="0" smtClean="0">
                <a:solidFill>
                  <a:srgbClr val="92D050"/>
                </a:solidFill>
              </a:rPr>
              <a:t> </a:t>
            </a:r>
            <a:r>
              <a:rPr lang="ru-RU" sz="4400" dirty="0">
                <a:solidFill>
                  <a:srgbClr val="92D050"/>
                </a:solidFill>
              </a:rPr>
              <a:t>Платонова </a:t>
            </a:r>
            <a:r>
              <a:rPr lang="ru-RU" sz="4400" dirty="0" smtClean="0">
                <a:solidFill>
                  <a:srgbClr val="92D050"/>
                </a:solidFill>
              </a:rPr>
              <a:t>Виктория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23928" y="1988840"/>
            <a:ext cx="33843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+mn-cs"/>
              </a:rPr>
              <a:t>ОБЕСПЕЧИВАЕТ И КОНТРОЛИРУЕТ РАБОТУ </a:t>
            </a:r>
            <a:r>
              <a:rPr lang="ru-RU" dirty="0" smtClean="0"/>
              <a:t>СОВЕТА ДРУЖИНЫ</a:t>
            </a:r>
            <a:r>
              <a:rPr lang="ru-RU" dirty="0" smtClean="0">
                <a:latin typeface="+mn-lt"/>
                <a:cs typeface="+mn-cs"/>
              </a:rPr>
              <a:t>.</a:t>
            </a: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+mn-cs"/>
              </a:rPr>
              <a:t>ПРИНИМАЕТ АКТИВНОЕ УЧАСТИЕ В НАИБОЛЕЕ ВАЖНЫХ ШКОЛЬНЫХ И РАЙОННЫХ МЕРОПРИЯТИЯХ.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+mn-cs"/>
              </a:rPr>
              <a:t>ПРОВОДИТ ЗАСЕДАНИЯ СОВЕТА </a:t>
            </a:r>
            <a:r>
              <a:rPr lang="ru-RU" dirty="0" smtClean="0">
                <a:latin typeface="+mn-lt"/>
                <a:cs typeface="+mn-cs"/>
              </a:rPr>
              <a:t>ДРУЖИНЫ.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060848"/>
            <a:ext cx="2736304" cy="396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267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64704"/>
            <a:ext cx="85072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5"/>
                </a:solidFill>
              </a:rPr>
              <a:t>Гражданственность и патриотизм – Гусева </a:t>
            </a:r>
            <a:r>
              <a:rPr lang="ru-RU" dirty="0" err="1">
                <a:solidFill>
                  <a:schemeClr val="accent5"/>
                </a:solidFill>
              </a:rPr>
              <a:t>Анисия</a:t>
            </a: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4674890" y="2285871"/>
            <a:ext cx="316775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hangingPunct="1"/>
            <a:endParaRPr lang="ru-RU" alt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Помощь в организации патриотических мероприятий, таких как «Зарница», смотр строя песни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Помощь в проведении учебных тревог</a:t>
            </a:r>
            <a:endParaRPr lang="ru-RU" alt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ru-RU" altLang="ru-RU" sz="2000" dirty="0">
              <a:latin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67" r="11438"/>
          <a:stretch/>
        </p:blipFill>
        <p:spPr>
          <a:xfrm>
            <a:off x="971600" y="1700808"/>
            <a:ext cx="3181611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0508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810039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accent5"/>
                </a:solidFill>
              </a:rPr>
              <a:t>Добровольчество и </a:t>
            </a:r>
            <a:r>
              <a:rPr lang="ru-RU" sz="4000" dirty="0" err="1">
                <a:solidFill>
                  <a:schemeClr val="accent5"/>
                </a:solidFill>
              </a:rPr>
              <a:t>волонтерство</a:t>
            </a:r>
            <a:r>
              <a:rPr lang="ru-RU" sz="4000" dirty="0">
                <a:solidFill>
                  <a:schemeClr val="accent5"/>
                </a:solidFill>
              </a:rPr>
              <a:t> – Мухина Диана, Бакунина Анастасия</a:t>
            </a: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283968" y="2636912"/>
            <a:ext cx="3384550" cy="4065588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</a:rPr>
              <a:t>Вовлечение учащихся в различные виды милосердной деятельность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</a:rPr>
              <a:t>Контроль за работой тимуровских отрядов</a:t>
            </a:r>
            <a:endParaRPr lang="ru-RU" altLang="ru-RU" sz="20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132856"/>
            <a:ext cx="360904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9653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686800" cy="106613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5"/>
                </a:solidFill>
              </a:rPr>
              <a:t>Интеллект и творчество – Савельева Ангелина, Корнилова Анастасия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4"/>
                </a:solidFill>
              </a:rPr>
              <a:t/>
            </a:r>
            <a:br>
              <a:rPr lang="ru-RU" dirty="0">
                <a:solidFill>
                  <a:schemeClr val="accent4"/>
                </a:solidFill>
              </a:rPr>
            </a:b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11960" y="1772816"/>
            <a:ext cx="3802063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buFont typeface="Wingdings" pitchFamily="2" charset="2"/>
              <a:buChar char="ü"/>
            </a:pPr>
            <a:r>
              <a:rPr lang="ru-RU" alt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координируют участие в конкурсах образовательного цикла  и    предметных неделях, олимпиадах;</a:t>
            </a:r>
          </a:p>
          <a:p>
            <a:pPr algn="just" eaLnBrk="1" hangingPunct="1"/>
            <a:endParaRPr lang="ru-RU" alt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оказывают помощь в проведении предметных </a:t>
            </a:r>
            <a:r>
              <a:rPr lang="ru-RU" alt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недель</a:t>
            </a:r>
            <a:r>
              <a:rPr lang="ru-RU" altLang="ru-RU" sz="2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ru-RU" alt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интеллектуальных </a:t>
            </a:r>
            <a:r>
              <a:rPr lang="ru-RU" alt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 и </a:t>
            </a:r>
            <a:r>
              <a:rPr lang="ru-RU" alt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конкурсов</a:t>
            </a:r>
          </a:p>
          <a:p>
            <a:pPr eaLnBrk="1" hangingPunct="1">
              <a:buFont typeface="Wingdings" pitchFamily="2" charset="2"/>
              <a:buChar char="ü"/>
            </a:pPr>
            <a:endParaRPr lang="ru-RU" alt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2000" dirty="0" smtClean="0">
                <a:ea typeface="Calibri" pitchFamily="34" charset="0"/>
                <a:cs typeface="Times New Roman" pitchFamily="18" charset="0"/>
              </a:rPr>
              <a:t>Организация и оформление общешкольных праздников и вечеров</a:t>
            </a:r>
            <a:endParaRPr lang="ru-RU" altLang="ru-RU" sz="2000" dirty="0">
              <a:ea typeface="Calibri" pitchFamily="34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ru-RU" altLang="ru-RU" sz="2000" dirty="0">
              <a:ea typeface="Calibri" pitchFamily="34" charset="0"/>
              <a:cs typeface="Times New Roman" pitchFamily="18" charset="0"/>
            </a:endParaRPr>
          </a:p>
          <a:p>
            <a:pPr eaLnBrk="1" hangingPunct="1"/>
            <a:endParaRPr lang="ru-RU" altLang="ru-RU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57" y="1957175"/>
            <a:ext cx="3832100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3417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531" y="476672"/>
            <a:ext cx="7839891" cy="16421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5"/>
                </a:solidFill>
              </a:rPr>
              <a:t/>
            </a:r>
            <a:br>
              <a:rPr lang="en-US" dirty="0" smtClean="0">
                <a:solidFill>
                  <a:schemeClr val="accent5"/>
                </a:solidFill>
              </a:rPr>
            </a:br>
            <a:r>
              <a:rPr lang="ru-RU" dirty="0" smtClean="0">
                <a:solidFill>
                  <a:schemeClr val="accent5"/>
                </a:solidFill>
              </a:rPr>
              <a:t>Экология </a:t>
            </a:r>
            <a:r>
              <a:rPr lang="ru-RU" dirty="0">
                <a:solidFill>
                  <a:schemeClr val="accent5"/>
                </a:solidFill>
              </a:rPr>
              <a:t>и безопасность – Савельева Валерия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39952" y="2308786"/>
            <a:ext cx="3168650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Осуществляет контроль за дежурством по школе и классам; </a:t>
            </a:r>
          </a:p>
          <a:p>
            <a:pPr algn="just">
              <a:spcAft>
                <a:spcPts val="0"/>
              </a:spcAft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Организует дежурство во время проведения внеклассных мероприятий, вечеров, концертов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503" y="2276872"/>
            <a:ext cx="3437486" cy="289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3748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5"/>
                </a:solidFill>
              </a:rPr>
              <a:t>Спорт и здоровый образ жизни – Кузнецов </a:t>
            </a:r>
            <a:r>
              <a:rPr lang="ru-RU" dirty="0" smtClean="0">
                <a:solidFill>
                  <a:schemeClr val="accent5"/>
                </a:solidFill>
              </a:rPr>
              <a:t>Дима 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920" y="1916780"/>
            <a:ext cx="2960688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+mn-cs"/>
              </a:rPr>
              <a:t>ОРГАНИЗАЦИЯ И ПРОВЕДЕНИЕ СПОРТИВНЫХ МЕРОПРИЯТИЙ, СПАРТАКИАДЫ ЗДОРОВЬЯ, СПОРТИВНЫХ ПРАЗДНИКОВ, ИГР.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latin typeface="+mn-lt"/>
                <a:cs typeface="+mn-cs"/>
              </a:rPr>
              <a:t>ВОВЛЕЧЕНИЕ УЧАЩИХСЯ В СПОРТИВНЫЕ СЕКЦИИ И КРУЖКИ.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492896"/>
            <a:ext cx="2658728" cy="261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3974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DCIM\131PHOTO\SAM_13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69555">
            <a:off x="273050" y="511175"/>
            <a:ext cx="3636963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E:\DCIM\131PHOTO\SAM_13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55485">
            <a:off x="4690198" y="590340"/>
            <a:ext cx="3552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E:\DCIM\131PHOTO\SAM_13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64006">
            <a:off x="700088" y="3402013"/>
            <a:ext cx="3851275" cy="28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E:\DCIM\131PHOTO\SAM_13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81813">
            <a:off x="4860925" y="3684588"/>
            <a:ext cx="3706813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8962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65759">
            <a:off x="272750" y="411694"/>
            <a:ext cx="4003676" cy="30027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55444">
            <a:off x="5092639" y="664837"/>
            <a:ext cx="3738455" cy="28038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52056">
            <a:off x="4567731" y="3544838"/>
            <a:ext cx="3724710" cy="27935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42" t="7676" r="19697" b="21414"/>
          <a:stretch/>
        </p:blipFill>
        <p:spPr>
          <a:xfrm rot="20686878">
            <a:off x="497398" y="3367804"/>
            <a:ext cx="3930524" cy="294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5739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Другая 7">
      <a:dk1>
        <a:srgbClr val="517F21"/>
      </a:dk1>
      <a:lt1>
        <a:sysClr val="window" lastClr="FFFFFF"/>
      </a:lt1>
      <a:dk2>
        <a:srgbClr val="3B3B3B"/>
      </a:dk2>
      <a:lt2>
        <a:srgbClr val="517F21"/>
      </a:lt2>
      <a:accent1>
        <a:srgbClr val="6DAA2D"/>
      </a:accent1>
      <a:accent2>
        <a:srgbClr val="CCAF0A"/>
      </a:accent2>
      <a:accent3>
        <a:srgbClr val="8D89A4"/>
      </a:accent3>
      <a:accent4>
        <a:srgbClr val="7DC335"/>
      </a:accent4>
      <a:accent5>
        <a:srgbClr val="7DC335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346</TotalTime>
  <Words>593</Words>
  <Application>Microsoft Office PowerPoint</Application>
  <PresentationFormat>Экран (4:3)</PresentationFormat>
  <Paragraphs>105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Техническая</vt:lpstr>
      <vt:lpstr>Дружина «Спектр» </vt:lpstr>
      <vt:lpstr>«С неба милостей не жди,  жизнь для правды не щади!» </vt:lpstr>
      <vt:lpstr>Эмблема  Дружины «Спектр» </vt:lpstr>
      <vt:lpstr>Структура организации</vt:lpstr>
      <vt:lpstr>Основные направления деятельности </vt:lpstr>
      <vt:lpstr>Слайд 6</vt:lpstr>
      <vt:lpstr>Слайд 7</vt:lpstr>
      <vt:lpstr>Совет дружины</vt:lpstr>
      <vt:lpstr>Актив дружины</vt:lpstr>
      <vt:lpstr>Председатель совета дружины  Платонова Виктория </vt:lpstr>
      <vt:lpstr>Гражданственность и патриотизм – Гусева Анисия  </vt:lpstr>
      <vt:lpstr>Добровольчество и волонтерство – Мухина Диана, Бакунина Анастасия  </vt:lpstr>
      <vt:lpstr>Интеллект и творчество – Савельева Ангелина, Корнилова Анастасия  </vt:lpstr>
      <vt:lpstr> Экология и безопасность – Савельева Валерия  </vt:lpstr>
      <vt:lpstr>Спорт и здоровый образ жизни – Кузнецов Дима 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2107000075@edu.tatar.ru</cp:lastModifiedBy>
  <cp:revision>24</cp:revision>
  <dcterms:created xsi:type="dcterms:W3CDTF">2016-11-27T09:43:10Z</dcterms:created>
  <dcterms:modified xsi:type="dcterms:W3CDTF">2018-10-23T18:24:19Z</dcterms:modified>
</cp:coreProperties>
</file>